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78" r:id="rId4"/>
    <p:sldId id="260" r:id="rId5"/>
    <p:sldId id="257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79" r:id="rId16"/>
    <p:sldId id="269" r:id="rId17"/>
    <p:sldId id="271" r:id="rId18"/>
    <p:sldId id="273" r:id="rId19"/>
    <p:sldId id="277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4ADC5-E99F-4B59-AEF1-E948F0DF31CF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0E3BC-DB62-4424-94BB-6F092DA80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0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0E3BC-DB62-4424-94BB-6F092DA809A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6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D75D-D49F-4605-B1B5-C1772708F47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2C6-DE96-42D1-8C25-CAD60ABF6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6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D75D-D49F-4605-B1B5-C1772708F47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2C6-DE96-42D1-8C25-CAD60ABF6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4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D75D-D49F-4605-B1B5-C1772708F47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2C6-DE96-42D1-8C25-CAD60ABF6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1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8841-5DB7-4F78-BF28-AD58D47AFF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BDA5-9789-4A29-BC3A-692E8CDE62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23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0632-1348-40AE-8F65-2C3AB4EAFC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D089-0BCC-4C76-87E9-24650FEA64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3336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F0A9-D398-4CE8-A9AF-D50AB7572C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8294-A135-4DCC-9D82-2984DB5FE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75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E535-03D5-4286-A4DD-8370C5CDE0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3DAC-AD2C-49A5-866A-C2088C7B49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192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07AC-00B8-4491-A80A-9B54A641A3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BD62-3326-483A-8B7D-C11F7FCE75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014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4CA5D-49B4-425D-A559-28348575B7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DB9C-72CF-41C2-BF91-EEBFF99B98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472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C792-BD04-4803-9423-77ECB59F3B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6901-FE0E-49A7-A25A-BFB0224EB7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0617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560B-7E1F-4424-951E-8107E2F884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8CE7-BC99-492B-B553-271D85ACB8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91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D75D-D49F-4605-B1B5-C1772708F47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2C6-DE96-42D1-8C25-CAD60ABF6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39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364A-6D92-467D-B63F-FB168E0A36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B2C4-C16D-4B50-9670-76E1E43457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7800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D93C-5EDD-44B4-9C1E-16E3DFE3EE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28E7F-B674-478B-AB8A-1EFD06D6B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27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EAE5-D4AE-4CDE-A07C-17BA415B6D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AFC4-3ADF-4B36-B172-F8D6691C3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114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5B681-4097-4E34-8E34-C187CBC407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2EC62-90B0-44A2-9580-AC158DFF0A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573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448F3-60CD-428A-8357-CD31D57A5E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4CA3-5C53-450F-B0DC-C6C7BF8915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920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C443-A621-41C5-9730-DA2E9B0B2C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A208-823E-43CE-B67F-D127002509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9521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738FD-9770-4B79-AE10-E766D6D464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B3E24-60FF-4B40-AF4E-5412A3B7A0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2479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338D-1FD5-4689-B832-5B50CF7155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FE3D-808D-4224-B51F-E94F2C08F1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322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F633-167D-4869-B537-3C1C9FF1EC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D7418-00F4-4754-ABC2-D98E4A43E4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398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F731-7096-47FC-987B-7B8E5A4141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3007-F0B7-4D07-97F0-872C9E5F96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40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D75D-D49F-4605-B1B5-C1772708F47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2C6-DE96-42D1-8C25-CAD60ABF6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52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1AD3-1576-4534-84B1-4180AC439A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50D0-5F5A-4FD5-BE59-655714FBC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187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6817A-90D7-4AD8-969D-4C4F7057A7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C067-4D66-4BF6-B3C3-E591D5E418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6056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7F3C-F920-49FC-8D05-B534B697B4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91580-F95D-4EBC-948D-192E280F6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623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C601-EB27-4DDA-8099-092A377568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EE10-633B-4E91-A285-50589E98B6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47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D75D-D49F-4605-B1B5-C1772708F47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2C6-DE96-42D1-8C25-CAD60ABF6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0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D75D-D49F-4605-B1B5-C1772708F47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2C6-DE96-42D1-8C25-CAD60ABF6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D75D-D49F-4605-B1B5-C1772708F47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2C6-DE96-42D1-8C25-CAD60ABF6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7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D75D-D49F-4605-B1B5-C1772708F47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2C6-DE96-42D1-8C25-CAD60ABF6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6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D75D-D49F-4605-B1B5-C1772708F47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2C6-DE96-42D1-8C25-CAD60ABF6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6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D75D-D49F-4605-B1B5-C1772708F47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52C6-DE96-42D1-8C25-CAD60ABF6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94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D75D-D49F-4605-B1B5-C1772708F473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52C6-DE96-42D1-8C25-CAD60ABF6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8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70F392-E0D9-42CC-B772-59BA7ECA24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996B7F-3D8A-42E7-A48D-349EA5D52401}" type="slidenum">
              <a:rPr lang="ru-RU" altLang="ru-RU"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7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C47E7F-7667-4882-90C5-680CA9DCC1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916013-3C48-481E-867D-29452FB19806}" type="slidenum">
              <a:rPr lang="ru-RU" altLang="ru-RU"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6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package" Target="../embeddings/_________Microsoft_Word1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2451" y="1748527"/>
            <a:ext cx="9735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Риски и последствия интимных отношений </a:t>
            </a:r>
            <a:r>
              <a:rPr lang="en-US" sz="3200" b="1" dirty="0" smtClean="0"/>
              <a:t>                  </a:t>
            </a:r>
            <a:r>
              <a:rPr lang="ru-RU" sz="3200" b="1" dirty="0" smtClean="0"/>
              <a:t>в подростковом </a:t>
            </a:r>
            <a:r>
              <a:rPr lang="ru-RU" sz="3200" b="1" dirty="0"/>
              <a:t>возрасте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37938"/>
              </p:ext>
            </p:extLst>
          </p:nvPr>
        </p:nvGraphicFramePr>
        <p:xfrm>
          <a:off x="2908031" y="0"/>
          <a:ext cx="5624513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Документ" r:id="rId4" imgW="5940810" imgH="1683140" progId="Word.Document.12">
                  <p:embed/>
                </p:oleObj>
              </mc:Choice>
              <mc:Fallback>
                <p:oleObj name="Документ" r:id="rId4" imgW="5940810" imgH="16831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8031" y="0"/>
                        <a:ext cx="5624513" cy="146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137" y="5746376"/>
            <a:ext cx="6178425" cy="7628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5" y="2825745"/>
            <a:ext cx="3825025" cy="3825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1" y="1748527"/>
            <a:ext cx="904314" cy="9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7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839788" y="411481"/>
            <a:ext cx="393223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2929" y="1361548"/>
            <a:ext cx="4807977" cy="4881563"/>
          </a:xfrm>
        </p:spPr>
        <p:txBody>
          <a:bodyPr/>
          <a:lstStyle/>
          <a:p>
            <a:endParaRPr lang="ru-RU" sz="1800" b="1" i="1" dirty="0" smtClean="0"/>
          </a:p>
          <a:p>
            <a:endParaRPr lang="ru-RU" sz="1800" b="1" i="1" dirty="0"/>
          </a:p>
          <a:p>
            <a:r>
              <a:rPr lang="ru-RU" sz="2000" b="1" dirty="0" smtClean="0">
                <a:latin typeface="+mj-lt"/>
              </a:rPr>
              <a:t>Сексуальное  влечение (15-17 лет)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+mj-lt"/>
              </a:rPr>
              <a:t>появляется </a:t>
            </a:r>
            <a:r>
              <a:rPr lang="ru-RU" sz="2000" dirty="0">
                <a:latin typeface="+mj-lt"/>
              </a:rPr>
              <a:t>желание половой </a:t>
            </a:r>
            <a:r>
              <a:rPr lang="ru-RU" sz="2000" dirty="0" smtClean="0">
                <a:latin typeface="+mj-lt"/>
              </a:rPr>
              <a:t>близости</a:t>
            </a:r>
            <a:r>
              <a:rPr lang="ru-RU" sz="2000" dirty="0">
                <a:latin typeface="+mj-lt"/>
              </a:rPr>
              <a:t>;</a:t>
            </a:r>
            <a:endParaRPr lang="ru-RU" sz="2000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э</a:t>
            </a:r>
            <a:r>
              <a:rPr lang="ru-RU" sz="2000" dirty="0" smtClean="0">
                <a:latin typeface="+mj-lt"/>
              </a:rPr>
              <a:t>ротические </a:t>
            </a:r>
            <a:r>
              <a:rPr lang="ru-RU" sz="2000" dirty="0">
                <a:latin typeface="+mj-lt"/>
              </a:rPr>
              <a:t>фантазии, мастурбация и </a:t>
            </a:r>
            <a:r>
              <a:rPr lang="ru-RU" sz="2000" dirty="0" err="1">
                <a:latin typeface="+mj-lt"/>
              </a:rPr>
              <a:t>петтинг</a:t>
            </a:r>
            <a:r>
              <a:rPr lang="ru-RU" sz="2000" dirty="0">
                <a:latin typeface="+mj-lt"/>
              </a:rPr>
              <a:t> становятся более </a:t>
            </a:r>
            <a:r>
              <a:rPr lang="ru-RU" sz="2000" dirty="0" smtClean="0">
                <a:latin typeface="+mj-lt"/>
              </a:rPr>
              <a:t>частыми;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+mj-lt"/>
              </a:rPr>
              <a:t>в этом возрасте чаще всего </a:t>
            </a:r>
            <a:r>
              <a:rPr lang="ru-RU" sz="2000" dirty="0">
                <a:latin typeface="+mj-lt"/>
              </a:rPr>
              <a:t>начинают вступать в сексуальные отношения. </a:t>
            </a:r>
          </a:p>
        </p:txBody>
      </p:sp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47" y="1979098"/>
            <a:ext cx="6065950" cy="3646465"/>
          </a:xfrm>
        </p:spPr>
      </p:pic>
    </p:spTree>
    <p:extLst>
      <p:ext uri="{BB962C8B-B14F-4D97-AF65-F5344CB8AC3E}">
        <p14:creationId xmlns:p14="http://schemas.microsoft.com/office/powerpoint/2010/main" val="403435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18" y="457200"/>
            <a:ext cx="4395507" cy="1362635"/>
          </a:xfrm>
        </p:spPr>
        <p:txBody>
          <a:bodyPr/>
          <a:lstStyle/>
          <a:p>
            <a:pPr algn="ctr"/>
            <a:r>
              <a:rPr lang="ru-RU" b="1" dirty="0" smtClean="0"/>
              <a:t>Риски ранней половой жизни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36" y="0"/>
            <a:ext cx="3531832" cy="25564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0330" y="1819835"/>
            <a:ext cx="4601696" cy="43658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Беременность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ИППП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Возникновение рискованного сексуального поведения (подростковый промискуитет, проституция) чаще всего                      на фоне употребления алкоголя и </a:t>
            </a:r>
            <a:r>
              <a:rPr lang="ru-RU" sz="2000" dirty="0" err="1" smtClean="0"/>
              <a:t>психоактивных</a:t>
            </a:r>
            <a:r>
              <a:rPr lang="ru-RU" sz="2000" dirty="0" smtClean="0"/>
              <a:t> веществ.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Социальные и морально- этические последствия, связанные с ранним материнством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Синдром «батарейки»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14" y="251012"/>
            <a:ext cx="3412209" cy="2305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36" y="2768957"/>
            <a:ext cx="3531832" cy="2648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14" y="3902300"/>
            <a:ext cx="3847940" cy="29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8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8" y="457200"/>
            <a:ext cx="4398538" cy="1600200"/>
          </a:xfrm>
        </p:spPr>
        <p:txBody>
          <a:bodyPr/>
          <a:lstStyle/>
          <a:p>
            <a:pPr algn="ctr"/>
            <a:r>
              <a:rPr lang="ru-RU" b="1" dirty="0" smtClean="0"/>
              <a:t>Осложнения ранней беременности: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87" y="240450"/>
            <a:ext cx="4381623" cy="59800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7577" y="1721224"/>
            <a:ext cx="5829458" cy="4688676"/>
          </a:xfrm>
        </p:spPr>
        <p:txBody>
          <a:bodyPr/>
          <a:lstStyle/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Ранний токсикоз, </a:t>
            </a:r>
            <a:r>
              <a:rPr lang="ru-RU" sz="2000" dirty="0" err="1" smtClean="0"/>
              <a:t>преэклампсия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Преждевременные роды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Самопроизвольный аборт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Отслойка плаценты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Анемия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Депрессия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Попытки суицида</a:t>
            </a:r>
          </a:p>
        </p:txBody>
      </p:sp>
    </p:spTree>
    <p:extLst>
      <p:ext uri="{BB962C8B-B14F-4D97-AF65-F5344CB8AC3E}">
        <p14:creationId xmlns:p14="http://schemas.microsoft.com/office/powerpoint/2010/main" val="192168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Причины ранней беременности              у девочки-подростка: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33" y="1791839"/>
            <a:ext cx="61722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426" y="2057400"/>
            <a:ext cx="5138670" cy="43653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Отсутствие полового воспитания в семье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Равнодушие близких людей к проблемам подростка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Рискованное сексуальное поведение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Отсутствие знаний о контрацепции или    не имение средств на их приобретение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Насилие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Запланированная беременность в целях удержать партнера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5743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99" y="268940"/>
            <a:ext cx="5655142" cy="19498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Чаще всего беременность в подростковом возрасте прерывается посредством аборта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2541" y="1670151"/>
            <a:ext cx="4773137" cy="384200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53236"/>
            <a:ext cx="3932237" cy="450476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Отдаленные последствия аборта: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Хронические воспалительные заболевания половых органов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Бесплодие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Нарушение менструального цикла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Онкологические заболевания репродуктивной системы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Депрессия (ПАС)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337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3" descr="па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r="468"/>
          <a:stretch>
            <a:fillRect/>
          </a:stretch>
        </p:blipFill>
        <p:spPr bwMode="auto">
          <a:xfrm>
            <a:off x="5008564" y="1995489"/>
            <a:ext cx="5659437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11"/>
          <p:cNvSpPr txBox="1">
            <a:spLocks noChangeArrowheads="1"/>
          </p:cNvSpPr>
          <p:nvPr/>
        </p:nvSpPr>
        <p:spPr bwMode="auto">
          <a:xfrm>
            <a:off x="1947864" y="1958976"/>
            <a:ext cx="3049587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ahoma" panose="020B060403050404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ahoma" panose="020B060403050404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fontAlgn="base">
              <a:spcBef>
                <a:spcPct val="45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ru-RU" altLang="ru-RU" sz="20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Вызывают  </a:t>
            </a:r>
            <a:b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  воспалительные </a:t>
            </a:r>
            <a:b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  заболевания </a:t>
            </a:r>
            <a:b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  половых органов, </a:t>
            </a:r>
            <a:b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  что приводит </a:t>
            </a:r>
            <a:b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  к нарушению </a:t>
            </a:r>
            <a:b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  трудоспособности </a:t>
            </a:r>
            <a:b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  и даже </a:t>
            </a:r>
            <a:b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  </a:t>
            </a:r>
            <a:r>
              <a:rPr lang="ru-RU" altLang="ru-RU" sz="2000" dirty="0" err="1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инвалидизации</a:t>
            </a:r>
            <a:endParaRPr lang="ru-RU" altLang="ru-RU" sz="2000" dirty="0">
              <a:solidFill>
                <a:prstClr val="black"/>
              </a:solidFill>
              <a:latin typeface="+mj-lt"/>
              <a:cs typeface="Calibri Light" panose="020F0302020204030204" pitchFamily="34" charset="0"/>
            </a:endParaRPr>
          </a:p>
          <a:p>
            <a:pPr fontAlgn="base">
              <a:spcBef>
                <a:spcPct val="45000"/>
              </a:spcBef>
              <a:spcAft>
                <a:spcPct val="0"/>
              </a:spcAft>
              <a:buClr>
                <a:srgbClr val="FF3300"/>
              </a:buClr>
              <a:buFontTx/>
              <a:buNone/>
            </a:pPr>
            <a:endParaRPr lang="ru-RU" altLang="ru-RU" sz="2000" dirty="0">
              <a:solidFill>
                <a:prstClr val="black"/>
              </a:solidFill>
              <a:latin typeface="+mj-lt"/>
              <a:cs typeface="Tahoma" panose="020B0604030504040204" pitchFamily="34" charset="0"/>
            </a:endParaRPr>
          </a:p>
          <a:p>
            <a:pPr marL="342900" indent="-342900" fontAlgn="base">
              <a:spcBef>
                <a:spcPct val="45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ru-RU" altLang="ru-RU" sz="2000" dirty="0" smtClean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Могут </a:t>
            </a:r>
            <a:r>
              <a:rPr lang="ru-RU" altLang="ru-RU" sz="2000" dirty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привести </a:t>
            </a:r>
            <a:br>
              <a:rPr lang="ru-RU" altLang="ru-RU" sz="2000" dirty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  к бесплодию </a:t>
            </a:r>
            <a:br>
              <a:rPr lang="ru-RU" altLang="ru-RU" sz="2000" dirty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  и импотенции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endParaRPr lang="ru-RU" altLang="ru-RU" sz="2000" dirty="0">
              <a:solidFill>
                <a:prstClr val="black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45060" name="Rectangle 2"/>
          <p:cNvSpPr>
            <a:spLocks noRot="1" noChangeArrowheads="1"/>
          </p:cNvSpPr>
          <p:nvPr/>
        </p:nvSpPr>
        <p:spPr bwMode="auto">
          <a:xfrm>
            <a:off x="1949451" y="987426"/>
            <a:ext cx="85772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Tahoma" panose="020B060403050404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ahoma" panose="020B060403050404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ИППП-инфекции передаваемые половым путем</a:t>
            </a:r>
            <a:endParaRPr lang="ru-RU" altLang="ru-RU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8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6518" y="273050"/>
            <a:ext cx="4244167" cy="1663326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ИППП: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2558" y="242047"/>
            <a:ext cx="4895681" cy="3542603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4318" y="1582156"/>
            <a:ext cx="4011084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Сифилис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Гонорея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Хламидиоз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Трихомониаз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Генитальный герпес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ВИЧ, Гепатиты В и С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ВПЧ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другие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604" y="1680883"/>
            <a:ext cx="4317167" cy="29986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62" y="4431414"/>
            <a:ext cx="3871632" cy="24265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23" y="4196206"/>
            <a:ext cx="3444277" cy="24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6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/>
          <p:cNvSpPr>
            <a:spLocks noChangeArrowheads="1"/>
          </p:cNvSpPr>
          <p:nvPr/>
        </p:nvSpPr>
        <p:spPr bwMode="auto">
          <a:xfrm>
            <a:off x="2205038" y="5556251"/>
            <a:ext cx="78089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ahoma" panose="020B060403050404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ahoma" panose="020B060403050404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Целомудрие – признак самоуважения, </a:t>
            </a:r>
            <a:br>
              <a:rPr lang="ru-RU" altLang="ru-RU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altLang="ru-RU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дальновидности и мудрости</a:t>
            </a:r>
            <a:endParaRPr lang="ru-RU" altLang="ru-RU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2227" name="Picture 25" descr="lifestyle_ZHit-schastlivoj-zhiznju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1265238"/>
            <a:ext cx="69088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74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20270"/>
            <a:ext cx="6858000" cy="6037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53" y="24651"/>
            <a:ext cx="1196788" cy="1196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41" y="-24654"/>
            <a:ext cx="1246093" cy="12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4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031" y="463639"/>
            <a:ext cx="11230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Сексуальность человека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совокупность биологических, психофизиологических, душевных и эмоциональных реакций, переживаний и поступков человека, связанных с проявлением и удовлетворением полового влечения.</a:t>
            </a:r>
          </a:p>
          <a:p>
            <a:pPr algn="ctr"/>
            <a:r>
              <a:rPr lang="ru-RU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Сексуальность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является врождённой потребностью и функцией человеческого организма, подобно процессам дыхания, пищеварения и др. Человек рождается с определённым физиологическим сексуальным потенциалом, далее сексуальность формируется уже в рамках индивидуального жизненного опыта. В целом же, сексуальность человека обусловлена интегрированным взаимодействием биологических, психических и социокультурных факторов. 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26" y="3918441"/>
            <a:ext cx="4408947" cy="2939559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57" y="2674635"/>
            <a:ext cx="3985743" cy="318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2874994"/>
            <a:ext cx="4181551" cy="27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506" y="457200"/>
            <a:ext cx="3932237" cy="16002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Современные тенденции в человеческой сексуальности</a:t>
            </a:r>
            <a:endParaRPr lang="ru-RU" b="1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959"/>
            <a:ext cx="6172200" cy="411455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0506" y="2357718"/>
            <a:ext cx="3932237" cy="450028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Отделение сексуального поведения от репродуктивного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Ослабление дифференцировки социальных ролей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Изменение стереотипов женственности и </a:t>
            </a:r>
            <a:r>
              <a:rPr lang="ru-RU" sz="2000" dirty="0" err="1" smtClean="0"/>
              <a:t>маскулинности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Рост числа одиноких людей,  не стремящихся к браку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Либерализация морали и крах традиционных сексуальных установок в культуре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Изменение в системе социализации молодых людей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772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-283334"/>
            <a:ext cx="3932237" cy="113334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Детская сексуальность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1365" y="850006"/>
            <a:ext cx="5694175" cy="58985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Начинает формироваться еще внутриутробно.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После рождения ведущую роль играют взаимоотношения ребенка и его родителей        (объятия, прикосновения, ласки).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Ребенок обращает внимание на взаимоотношения родителей (первые представления о половых ролях).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В 2-3 года начинают рассматривать свои гениталии.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С 3-5 лет дети осознают половые различия, связывая их с различиями в одежде или в позах при мочеиспускании.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По мере развития дети начинают задавать вопросы («как я появился», «откуда берутся дети и т. п).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В начальной школе поведение детей определяется их представлениями о половых ролях (мальчик сильный, защитник; девочка примерно учится, внешне привлекательна).</a:t>
            </a:r>
            <a:endParaRPr lang="ru-RU" sz="20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14383"/>
          <a:stretch>
            <a:fillRect/>
          </a:stretch>
        </p:blipFill>
        <p:spPr>
          <a:xfrm>
            <a:off x="5855541" y="992187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120536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3397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Половое созревание и физиологические изменения  в организме подростка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59" y="1113866"/>
            <a:ext cx="4793129" cy="39153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80129"/>
            <a:ext cx="3932237" cy="438374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Переходный этап эмоционального, социального и физиологического развития от детства к зрелости.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Воздействие гормонов влияет не только на физическое развитие, но и на некоторые характерологические тенденции, отличающие мужчин и женщин.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8845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183" y="309282"/>
            <a:ext cx="4517109" cy="22278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/>
              <a:t>Половое созревание мальчиков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14550"/>
            <a:ext cx="5065059" cy="3456287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1667814"/>
            <a:ext cx="5930153" cy="5136776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Начало в  12-13 лет.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Увеличение  половых органов.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Рост волос на лобке и в подмышечных впадинах.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Резкий рост в высоту, увеличение мышечной массы.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Изменение тембра голоса  из-за роста гортани.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Рост волос на лице  к 15-17 годам.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Важным функциональным признаком полового созревания мальчика является первая эякуляция.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48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4812" y="457200"/>
            <a:ext cx="4597213" cy="1600200"/>
          </a:xfrm>
        </p:spPr>
        <p:txBody>
          <a:bodyPr/>
          <a:lstStyle/>
          <a:p>
            <a:pPr algn="ctr"/>
            <a:r>
              <a:rPr lang="ru-RU" b="1" dirty="0" smtClean="0"/>
              <a:t>Половое созревание девочек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82" y="1491082"/>
            <a:ext cx="6172200" cy="462887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5862918" cy="4800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Начало в 11-12 лет.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Рост тела, молочных желез и половых органов.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Рост волос на лобке и в подмышечных впадинах.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К 13-14 годам у большинства девочек присутствует регулярный менструальный цикл.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Время наступления менструаций зависит от половой конституции, социально-экономических факторов (питания),  стрессов и климата.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1353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564" y="228599"/>
            <a:ext cx="3932237" cy="1828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Стадии подростковой сексуальности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1564" y="2057399"/>
            <a:ext cx="5532338" cy="4208929"/>
          </a:xfrm>
        </p:spPr>
        <p:txBody>
          <a:bodyPr>
            <a:noAutofit/>
          </a:bodyPr>
          <a:lstStyle/>
          <a:p>
            <a:endParaRPr lang="ru-RU" sz="1800" b="1" i="1" dirty="0" smtClean="0"/>
          </a:p>
          <a:p>
            <a:r>
              <a:rPr lang="ru-RU" sz="2400" b="1" dirty="0" smtClean="0"/>
              <a:t>Платоническое влечение (9-11 лет)</a:t>
            </a:r>
            <a:r>
              <a:rPr lang="ru-RU" sz="2400" dirty="0"/>
              <a:t> – стадия детской влюбленности. </a:t>
            </a:r>
            <a:r>
              <a:rPr lang="ru-RU" sz="2400" dirty="0" smtClean="0"/>
              <a:t> </a:t>
            </a:r>
            <a:r>
              <a:rPr lang="ru-RU" sz="2400" dirty="0"/>
              <a:t>Именно детская влюбленность в значительной степени формирует эмоциональность и чувственный компонент любви. Если этого не произойдет, останется только телесный бессознательный компонент</a:t>
            </a:r>
            <a:r>
              <a:rPr lang="ru-RU" sz="2400" dirty="0" smtClean="0"/>
              <a:t>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2" y="1852457"/>
            <a:ext cx="5443985" cy="3628992"/>
          </a:xfrm>
        </p:spPr>
      </p:pic>
    </p:spTree>
    <p:extLst>
      <p:ext uri="{BB962C8B-B14F-4D97-AF65-F5344CB8AC3E}">
        <p14:creationId xmlns:p14="http://schemas.microsoft.com/office/powerpoint/2010/main" val="215580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82706" y="143436"/>
            <a:ext cx="6777318" cy="1792940"/>
          </a:xfrm>
        </p:spPr>
        <p:txBody>
          <a:bodyPr>
            <a:noAutofit/>
          </a:bodyPr>
          <a:lstStyle/>
          <a:p>
            <a:r>
              <a:rPr lang="ru-RU" sz="2400" b="1" dirty="0"/>
              <a:t>Эротическое влечение (12-14 лет</a:t>
            </a:r>
            <a:r>
              <a:rPr lang="ru-RU" sz="2400" b="1" i="1" dirty="0"/>
              <a:t>) </a:t>
            </a:r>
            <a:r>
              <a:rPr lang="ru-RU" sz="2400" dirty="0"/>
              <a:t>Основным содержанием фазы фантазий становятся поцелуи и объятия с объектом влюбленности. Появляется потребность в ласках и телесном контакте.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553" y="4338918"/>
            <a:ext cx="3142076" cy="20865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2706" y="1766045"/>
            <a:ext cx="4314266" cy="5091955"/>
          </a:xfrm>
        </p:spPr>
        <p:txBody>
          <a:bodyPr>
            <a:normAutofit fontScale="92500" lnSpcReduction="10000"/>
          </a:bodyPr>
          <a:lstStyle/>
          <a:p>
            <a:pPr marL="342900" indent="-342900" fontAlgn="t">
              <a:buFont typeface="Wingdings" panose="05000000000000000000" pitchFamily="2" charset="2"/>
              <a:buChar char="q"/>
            </a:pPr>
            <a:r>
              <a:rPr lang="ru-RU" sz="2000" dirty="0"/>
              <a:t>интерес к эротическим журналам и видеопродукции, к «дамским» романам;</a:t>
            </a:r>
          </a:p>
          <a:p>
            <a:pPr marL="342900" indent="-342900" fontAlgn="t">
              <a:buFont typeface="Wingdings" panose="05000000000000000000" pitchFamily="2" charset="2"/>
              <a:buChar char="q"/>
            </a:pPr>
            <a:r>
              <a:rPr lang="ru-RU" sz="2000" dirty="0"/>
              <a:t>ведение личного дневника;</a:t>
            </a:r>
          </a:p>
          <a:p>
            <a:pPr marL="342900" indent="-342900" fontAlgn="t">
              <a:buFont typeface="Wingdings" panose="05000000000000000000" pitchFamily="2" charset="2"/>
              <a:buChar char="q"/>
            </a:pPr>
            <a:r>
              <a:rPr lang="ru-RU" sz="2000" dirty="0"/>
              <a:t>желание писать стихи;</a:t>
            </a:r>
          </a:p>
          <a:p>
            <a:pPr marL="342900" indent="-342900" fontAlgn="t">
              <a:buFont typeface="Wingdings" panose="05000000000000000000" pitchFamily="2" charset="2"/>
              <a:buChar char="q"/>
            </a:pPr>
            <a:r>
              <a:rPr lang="ru-RU" sz="2000" dirty="0"/>
              <a:t>разговоры по телефону (они становятся очень длинными);</a:t>
            </a:r>
          </a:p>
          <a:p>
            <a:pPr marL="342900" indent="-342900" fontAlgn="t">
              <a:buFont typeface="Wingdings" panose="05000000000000000000" pitchFamily="2" charset="2"/>
              <a:buChar char="q"/>
            </a:pPr>
            <a:r>
              <a:rPr lang="ru-RU" sz="2000" dirty="0"/>
              <a:t>просьбы погулять подольше, отпустить на вечеринку, дискотеку;</a:t>
            </a:r>
          </a:p>
          <a:p>
            <a:pPr marL="342900" indent="-342900" fontAlgn="t">
              <a:buFont typeface="Wingdings" panose="05000000000000000000" pitchFamily="2" charset="2"/>
              <a:buChar char="q"/>
            </a:pPr>
            <a:r>
              <a:rPr lang="ru-RU" sz="2000" dirty="0"/>
              <a:t>ночные поллюции и утренние эрекции у мальчиков;</a:t>
            </a:r>
          </a:p>
          <a:p>
            <a:pPr marL="342900" indent="-342900" fontAlgn="t">
              <a:buFont typeface="Wingdings" panose="05000000000000000000" pitchFamily="2" charset="2"/>
              <a:buChar char="q"/>
            </a:pPr>
            <a:r>
              <a:rPr lang="ru-RU" sz="2000" dirty="0"/>
              <a:t>мастурбация;</a:t>
            </a:r>
          </a:p>
          <a:p>
            <a:pPr marL="342900" indent="-342900" fontAlgn="t">
              <a:buFont typeface="Wingdings" panose="05000000000000000000" pitchFamily="2" charset="2"/>
              <a:buChar char="q"/>
            </a:pPr>
            <a:r>
              <a:rPr lang="ru-RU" sz="2000" dirty="0"/>
              <a:t>эротические разговоры с нецензурными выражениями в среде сверстников;</a:t>
            </a:r>
          </a:p>
          <a:p>
            <a:pPr marL="342900" indent="-342900" fontAlgn="t">
              <a:buFont typeface="Wingdings" panose="05000000000000000000" pitchFamily="2" charset="2"/>
              <a:buChar char="q"/>
            </a:pPr>
            <a:r>
              <a:rPr lang="ru-RU" sz="2000" dirty="0"/>
              <a:t>стремление уединиться с объектом влюбленности.</a:t>
            </a:r>
          </a:p>
          <a:p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62" y="2501151"/>
            <a:ext cx="3753035" cy="2164977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91" y="774154"/>
            <a:ext cx="4073538" cy="17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6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598</Words>
  <Application>Microsoft Office PowerPoint</Application>
  <PresentationFormat>Широкоэкранный</PresentationFormat>
  <Paragraphs>108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Wingdings</vt:lpstr>
      <vt:lpstr>Тема Office</vt:lpstr>
      <vt:lpstr>1_Тема Office</vt:lpstr>
      <vt:lpstr>2_Тема Office</vt:lpstr>
      <vt:lpstr>Документ</vt:lpstr>
      <vt:lpstr>Презентация PowerPoint</vt:lpstr>
      <vt:lpstr>Презентация PowerPoint</vt:lpstr>
      <vt:lpstr>Современные тенденции в человеческой сексуальности</vt:lpstr>
      <vt:lpstr>Детская сексуальность</vt:lpstr>
      <vt:lpstr>Половое созревание и физиологические изменения  в организме подростка</vt:lpstr>
      <vt:lpstr>    Половое созревание мальчиков  </vt:lpstr>
      <vt:lpstr>Половое созревание девочек</vt:lpstr>
      <vt:lpstr>Стадии подростковой сексуальности</vt:lpstr>
      <vt:lpstr>Эротическое влечение (12-14 лет) Основным содержанием фазы фантазий становятся поцелуи и объятия с объектом влюбленности. Появляется потребность в ласках и телесном контакте. </vt:lpstr>
      <vt:lpstr>Презентация PowerPoint</vt:lpstr>
      <vt:lpstr>Риски ранней половой жизни</vt:lpstr>
      <vt:lpstr>Осложнения ранней беременности: </vt:lpstr>
      <vt:lpstr>Причины ранней беременности              у девочки-подростка:</vt:lpstr>
      <vt:lpstr>Чаще всего беременность в подростковом возрасте прерывается посредством аборта</vt:lpstr>
      <vt:lpstr>Презентация PowerPoint</vt:lpstr>
      <vt:lpstr>ИППП: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Риски и последствия интимных отношений в подростковом возрасте</dc:title>
  <dc:creator>UserDomen9</dc:creator>
  <cp:lastModifiedBy>UserDomen9</cp:lastModifiedBy>
  <cp:revision>80</cp:revision>
  <dcterms:created xsi:type="dcterms:W3CDTF">2023-03-30T11:07:20Z</dcterms:created>
  <dcterms:modified xsi:type="dcterms:W3CDTF">2023-05-04T09:56:16Z</dcterms:modified>
</cp:coreProperties>
</file>